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6" r:id="rId9"/>
    <p:sldId id="263" r:id="rId10"/>
    <p:sldId id="264" r:id="rId11"/>
    <p:sldId id="267" r:id="rId12"/>
    <p:sldId id="265" r:id="rId13"/>
  </p:sldIdLst>
  <p:sldSz cx="14630400" cy="8229600"/>
  <p:notesSz cx="8229600" cy="14630400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Consolas" panose="020B0609020204030204" pitchFamily="49" charset="0"/>
      <p:regular r:id="rId19"/>
      <p:bold r:id="rId20"/>
      <p:italic r:id="rId21"/>
      <p:boldItalic r:id="rId22"/>
    </p:embeddedFont>
    <p:embeddedFont>
      <p:font typeface="MuseoModerno Medium" panose="020B0604020202020204" charset="0"/>
      <p:regular r:id="rId23"/>
    </p:embeddedFont>
    <p:embeddedFont>
      <p:font typeface="Source Sans 3" panose="020B0604020202020204" charset="0"/>
      <p:regular r:id="rId24"/>
    </p:embeddedFont>
  </p:embeddedFontLst>
  <p:defaultTextStyle>
    <a:defPPr>
      <a:defRPr lang="quz-P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56" d="100"/>
          <a:sy n="56" d="100"/>
        </p:scale>
        <p:origin x="620" y="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88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svg"/><Relationship Id="rId5" Type="http://schemas.openxmlformats.org/officeDocument/2006/relationships/image" Target="../media/image4.svg"/><Relationship Id="rId4" Type="http://schemas.openxmlformats.org/officeDocument/2006/relationships/image" Target="../media/image3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3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5" Type="http://schemas.openxmlformats.org/officeDocument/2006/relationships/image" Target="../media/image11.sv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69152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VirtuFS: Virtual Storage Management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44924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VirtuFS is a lightweight, Bash-based tool for virtual storage management and automation. It simulates drive-like storage using directories, offering mounting, encrypted backups, access control, and logging via a simple CLI.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1"/>
          <p:cNvSpPr/>
          <p:nvPr/>
        </p:nvSpPr>
        <p:spPr>
          <a:xfrm>
            <a:off x="555308" y="747593"/>
            <a:ext cx="6050161" cy="4958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0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Access Control &amp; System Health</a:t>
            </a:r>
            <a:endParaRPr lang="en-US" sz="3100" dirty="0"/>
          </a:p>
        </p:txBody>
      </p:sp>
      <p:sp>
        <p:nvSpPr>
          <p:cNvPr id="4" name="Text 2"/>
          <p:cNvSpPr/>
          <p:nvPr/>
        </p:nvSpPr>
        <p:spPr>
          <a:xfrm>
            <a:off x="555308" y="1640086"/>
            <a:ext cx="2380059" cy="297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Access Control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555308" y="2096095"/>
            <a:ext cx="6566416" cy="2538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Manage drive ownership and permissions:</a:t>
            </a:r>
            <a:endParaRPr lang="en-US" sz="1200" dirty="0"/>
          </a:p>
        </p:txBody>
      </p:sp>
      <p:sp>
        <p:nvSpPr>
          <p:cNvPr id="6" name="Shape 4"/>
          <p:cNvSpPr/>
          <p:nvPr/>
        </p:nvSpPr>
        <p:spPr>
          <a:xfrm>
            <a:off x="555308" y="2528411"/>
            <a:ext cx="6566416" cy="1253252"/>
          </a:xfrm>
          <a:prstGeom prst="roundRect">
            <a:avLst>
              <a:gd name="adj" fmla="val 1899"/>
            </a:avLst>
          </a:prstGeom>
          <a:solidFill>
            <a:srgbClr val="F2EFE8"/>
          </a:solidFill>
          <a:ln/>
        </p:spPr>
      </p:sp>
      <p:sp>
        <p:nvSpPr>
          <p:cNvPr id="7" name="Shape 5"/>
          <p:cNvSpPr/>
          <p:nvPr/>
        </p:nvSpPr>
        <p:spPr>
          <a:xfrm>
            <a:off x="547449" y="2528411"/>
            <a:ext cx="6582132" cy="1253252"/>
          </a:xfrm>
          <a:prstGeom prst="roundRect">
            <a:avLst>
              <a:gd name="adj" fmla="val 1899"/>
            </a:avLst>
          </a:prstGeom>
          <a:solidFill>
            <a:srgbClr val="F2EFE8"/>
          </a:solidFill>
          <a:ln/>
        </p:spPr>
      </p:sp>
      <p:sp>
        <p:nvSpPr>
          <p:cNvPr id="8" name="Text 6"/>
          <p:cNvSpPr/>
          <p:nvPr/>
        </p:nvSpPr>
        <p:spPr>
          <a:xfrm>
            <a:off x="706041" y="2647355"/>
            <a:ext cx="6264950" cy="10153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2B4150"/>
                </a:solidFill>
                <a:highlight>
                  <a:srgbClr val="F2EFE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./virtuFS.sh access owner mydrive username
./virtuFS.sh access chmod mydrive 755
./virtuFS.sh access info mydrive
</a:t>
            </a:r>
            <a:endParaRPr lang="en-US" sz="1200" dirty="0"/>
          </a:p>
        </p:txBody>
      </p:sp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308" y="3960138"/>
            <a:ext cx="6566416" cy="4492704"/>
          </a:xfrm>
          <a:prstGeom prst="rect">
            <a:avLst/>
          </a:prstGeom>
        </p:spPr>
      </p:pic>
      <p:sp>
        <p:nvSpPr>
          <p:cNvPr id="10" name="Text 7"/>
          <p:cNvSpPr/>
          <p:nvPr/>
        </p:nvSpPr>
        <p:spPr>
          <a:xfrm>
            <a:off x="7516297" y="1640086"/>
            <a:ext cx="2380059" cy="297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Monitoring &amp; Health</a:t>
            </a:r>
            <a:endParaRPr lang="en-US" sz="1850" dirty="0"/>
          </a:p>
        </p:txBody>
      </p:sp>
      <p:sp>
        <p:nvSpPr>
          <p:cNvPr id="11" name="Text 8"/>
          <p:cNvSpPr/>
          <p:nvPr/>
        </p:nvSpPr>
        <p:spPr>
          <a:xfrm>
            <a:off x="7516297" y="2096095"/>
            <a:ext cx="6566416" cy="2538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Check system status, health reports, and view logs:</a:t>
            </a:r>
            <a:endParaRPr lang="en-US" sz="1200" dirty="0"/>
          </a:p>
        </p:txBody>
      </p:sp>
      <p:sp>
        <p:nvSpPr>
          <p:cNvPr id="12" name="Shape 9"/>
          <p:cNvSpPr/>
          <p:nvPr/>
        </p:nvSpPr>
        <p:spPr>
          <a:xfrm>
            <a:off x="7516297" y="2528411"/>
            <a:ext cx="6566416" cy="1253252"/>
          </a:xfrm>
          <a:prstGeom prst="roundRect">
            <a:avLst>
              <a:gd name="adj" fmla="val 1899"/>
            </a:avLst>
          </a:prstGeom>
          <a:solidFill>
            <a:srgbClr val="F2EFE8"/>
          </a:solidFill>
          <a:ln/>
        </p:spPr>
      </p:sp>
      <p:sp>
        <p:nvSpPr>
          <p:cNvPr id="13" name="Shape 10"/>
          <p:cNvSpPr/>
          <p:nvPr/>
        </p:nvSpPr>
        <p:spPr>
          <a:xfrm>
            <a:off x="7508438" y="2528411"/>
            <a:ext cx="6582132" cy="1253252"/>
          </a:xfrm>
          <a:prstGeom prst="roundRect">
            <a:avLst>
              <a:gd name="adj" fmla="val 1899"/>
            </a:avLst>
          </a:prstGeom>
          <a:solidFill>
            <a:srgbClr val="F2EFE8"/>
          </a:solidFill>
          <a:ln/>
        </p:spPr>
      </p:sp>
      <p:sp>
        <p:nvSpPr>
          <p:cNvPr id="14" name="Text 11"/>
          <p:cNvSpPr/>
          <p:nvPr/>
        </p:nvSpPr>
        <p:spPr>
          <a:xfrm>
            <a:off x="7667030" y="2647355"/>
            <a:ext cx="6264950" cy="10153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2B4150"/>
                </a:solidFill>
                <a:highlight>
                  <a:srgbClr val="F2EFE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./virtuFS.sh status
./virtuFS.sh health
./virtuFS.sh logs
</a:t>
            </a:r>
            <a:endParaRPr lang="en-US" sz="1200" dirty="0"/>
          </a:p>
        </p:txBody>
      </p:sp>
      <p:pic>
        <p:nvPicPr>
          <p:cNvPr id="1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6297" y="3960138"/>
            <a:ext cx="6566416" cy="4492704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B182DFE-D5A4-42B0-9F2E-C017382D7E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530" y="525780"/>
            <a:ext cx="12950190" cy="7565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3335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153614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Comprehensive Logging for VirtuFS</a:t>
            </a:r>
            <a:endParaRPr lang="en-US" sz="4450" dirty="0"/>
          </a:p>
        </p:txBody>
      </p:sp>
      <p:sp>
        <p:nvSpPr>
          <p:cNvPr id="5" name="Text 2"/>
          <p:cNvSpPr/>
          <p:nvPr/>
        </p:nvSpPr>
        <p:spPr>
          <a:xfrm>
            <a:off x="793790" y="3293864"/>
            <a:ext cx="7556421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All VirtuFS operations are meticulously logged to </a:t>
            </a:r>
            <a:r>
              <a:rPr lang="en-US" sz="1750" dirty="0">
                <a:solidFill>
                  <a:srgbClr val="2B4150"/>
                </a:solidFill>
                <a:highlight>
                  <a:srgbClr val="F2EFE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~/VirtuFS/logs/virtuFS.log</a:t>
            </a: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.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793790" y="3934778"/>
            <a:ext cx="3664744" cy="1669852"/>
          </a:xfrm>
          <a:prstGeom prst="roundRect">
            <a:avLst>
              <a:gd name="adj" fmla="val 32601"/>
            </a:avLst>
          </a:prstGeom>
          <a:solidFill>
            <a:srgbClr val="F3EEE3"/>
          </a:solidFill>
          <a:ln/>
        </p:spPr>
      </p:sp>
      <p:sp>
        <p:nvSpPr>
          <p:cNvPr id="7" name="Text 4"/>
          <p:cNvSpPr/>
          <p:nvPr/>
        </p:nvSpPr>
        <p:spPr>
          <a:xfrm>
            <a:off x="1020604" y="416159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INFO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1020604" y="4652010"/>
            <a:ext cx="3211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Normal operational activities.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4685348" y="3934778"/>
            <a:ext cx="3664863" cy="1669852"/>
          </a:xfrm>
          <a:prstGeom prst="roundRect">
            <a:avLst>
              <a:gd name="adj" fmla="val 32601"/>
            </a:avLst>
          </a:prstGeom>
          <a:solidFill>
            <a:srgbClr val="F3EEE3"/>
          </a:solidFill>
          <a:ln/>
        </p:spPr>
      </p:sp>
      <p:sp>
        <p:nvSpPr>
          <p:cNvPr id="10" name="Text 7"/>
          <p:cNvSpPr/>
          <p:nvPr/>
        </p:nvSpPr>
        <p:spPr>
          <a:xfrm>
            <a:off x="4912162" y="416159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WARN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4912162" y="4652010"/>
            <a:ext cx="32112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Destructive actions or cleanup processes.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93790" y="5831443"/>
            <a:ext cx="7556421" cy="1306949"/>
          </a:xfrm>
          <a:prstGeom prst="roundRect">
            <a:avLst>
              <a:gd name="adj" fmla="val 41653"/>
            </a:avLst>
          </a:prstGeom>
          <a:solidFill>
            <a:srgbClr val="F3EEE3"/>
          </a:solidFill>
          <a:ln/>
        </p:spPr>
      </p:sp>
      <p:sp>
        <p:nvSpPr>
          <p:cNvPr id="13" name="Text 10"/>
          <p:cNvSpPr/>
          <p:nvPr/>
        </p:nvSpPr>
        <p:spPr>
          <a:xfrm>
            <a:off x="1020604" y="605825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ERROR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1020604" y="6548676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Permission issues or runtime failures.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7155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793790" y="2167115"/>
            <a:ext cx="757880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Who Benefits from VirtuFS?</a:t>
            </a:r>
            <a:endParaRPr lang="en-US" sz="44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3790" y="3465552"/>
            <a:ext cx="566976" cy="566976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644253" y="360021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DevOps Engineers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644253" y="4090630"/>
            <a:ext cx="552914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Streamline storage tasks and automation in development pipelines.</a:t>
            </a:r>
            <a:endParaRPr lang="en-US" sz="17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56884" y="3465552"/>
            <a:ext cx="566976" cy="566976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8307348" y="3600212"/>
            <a:ext cx="317123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System Administrators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8307348" y="4090630"/>
            <a:ext cx="552926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Simplify drive management and secure backup operations.</a:t>
            </a:r>
            <a:endParaRPr lang="en-US" sz="17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3790" y="5270063"/>
            <a:ext cx="566976" cy="566976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644253" y="5404723"/>
            <a:ext cx="369689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Linux Automation Learners</a:t>
            </a:r>
            <a:endParaRPr lang="en-US" sz="2200" dirty="0"/>
          </a:p>
        </p:txBody>
      </p:sp>
      <p:sp>
        <p:nvSpPr>
          <p:cNvPr id="12" name="Text 7"/>
          <p:cNvSpPr/>
          <p:nvPr/>
        </p:nvSpPr>
        <p:spPr>
          <a:xfrm>
            <a:off x="1644253" y="5895142"/>
            <a:ext cx="552914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Explore practical Bash scripting for system tasks.</a:t>
            </a:r>
            <a:endParaRPr lang="en-US" sz="175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456884" y="5270063"/>
            <a:ext cx="566976" cy="566976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8307348" y="5404723"/>
            <a:ext cx="384536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Secure Storage Experiments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8307348" y="5895142"/>
            <a:ext cx="552926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Test encrypted backup and access control mechanisms.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1"/>
          <p:cNvSpPr/>
          <p:nvPr/>
        </p:nvSpPr>
        <p:spPr>
          <a:xfrm>
            <a:off x="793790" y="1137285"/>
            <a:ext cx="645509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Key Features of VirtuFS</a:t>
            </a:r>
            <a:endParaRPr lang="en-US" sz="4450" dirty="0"/>
          </a:p>
        </p:txBody>
      </p:sp>
      <p:sp>
        <p:nvSpPr>
          <p:cNvPr id="4" name="Shape 2"/>
          <p:cNvSpPr/>
          <p:nvPr/>
        </p:nvSpPr>
        <p:spPr>
          <a:xfrm>
            <a:off x="793790" y="2526387"/>
            <a:ext cx="4196358" cy="2403396"/>
          </a:xfrm>
          <a:prstGeom prst="roundRect">
            <a:avLst>
              <a:gd name="adj" fmla="val 6087"/>
            </a:avLst>
          </a:prstGeom>
          <a:solidFill>
            <a:srgbClr val="FFFCF5"/>
          </a:solidFill>
          <a:ln/>
        </p:spPr>
      </p:sp>
      <p:sp>
        <p:nvSpPr>
          <p:cNvPr id="5" name="Shape 3"/>
          <p:cNvSpPr/>
          <p:nvPr/>
        </p:nvSpPr>
        <p:spPr>
          <a:xfrm>
            <a:off x="793790" y="2495907"/>
            <a:ext cx="4196358" cy="121920"/>
          </a:xfrm>
          <a:prstGeom prst="roundRect">
            <a:avLst>
              <a:gd name="adj" fmla="val 27907"/>
            </a:avLst>
          </a:prstGeom>
          <a:solidFill>
            <a:srgbClr val="325F7B"/>
          </a:solidFill>
          <a:ln/>
        </p:spPr>
      </p:sp>
      <p:sp>
        <p:nvSpPr>
          <p:cNvPr id="6" name="Shape 4"/>
          <p:cNvSpPr/>
          <p:nvPr/>
        </p:nvSpPr>
        <p:spPr>
          <a:xfrm>
            <a:off x="2551688" y="2186226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325F7B"/>
          </a:solidFill>
          <a:ln/>
        </p:spPr>
      </p:sp>
      <p:sp>
        <p:nvSpPr>
          <p:cNvPr id="7" name="Text 5"/>
          <p:cNvSpPr/>
          <p:nvPr/>
        </p:nvSpPr>
        <p:spPr>
          <a:xfrm>
            <a:off x="2755761" y="2356366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1</a:t>
            </a:r>
            <a:endParaRPr lang="en-US" sz="2100" dirty="0"/>
          </a:p>
        </p:txBody>
      </p:sp>
      <p:sp>
        <p:nvSpPr>
          <p:cNvPr id="8" name="Text 6"/>
          <p:cNvSpPr/>
          <p:nvPr/>
        </p:nvSpPr>
        <p:spPr>
          <a:xfrm>
            <a:off x="1051084" y="3093363"/>
            <a:ext cx="367224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Virtual Drive Management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1051084" y="3583781"/>
            <a:ext cx="36817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Create, delete, mount, and unmount drives with ownership validation.</a:t>
            </a:r>
            <a:endParaRPr lang="en-US" sz="1750" dirty="0"/>
          </a:p>
        </p:txBody>
      </p:sp>
      <p:sp>
        <p:nvSpPr>
          <p:cNvPr id="10" name="Shape 8"/>
          <p:cNvSpPr/>
          <p:nvPr/>
        </p:nvSpPr>
        <p:spPr>
          <a:xfrm>
            <a:off x="5216962" y="2526387"/>
            <a:ext cx="4196358" cy="2403396"/>
          </a:xfrm>
          <a:prstGeom prst="roundRect">
            <a:avLst>
              <a:gd name="adj" fmla="val 6087"/>
            </a:avLst>
          </a:prstGeom>
          <a:solidFill>
            <a:srgbClr val="FFFCF5"/>
          </a:solidFill>
          <a:ln/>
        </p:spPr>
      </p:sp>
      <p:sp>
        <p:nvSpPr>
          <p:cNvPr id="11" name="Shape 9"/>
          <p:cNvSpPr/>
          <p:nvPr/>
        </p:nvSpPr>
        <p:spPr>
          <a:xfrm>
            <a:off x="5216962" y="2495907"/>
            <a:ext cx="4196358" cy="121920"/>
          </a:xfrm>
          <a:prstGeom prst="roundRect">
            <a:avLst>
              <a:gd name="adj" fmla="val 27907"/>
            </a:avLst>
          </a:prstGeom>
          <a:solidFill>
            <a:srgbClr val="325F7B"/>
          </a:solidFill>
          <a:ln/>
        </p:spPr>
      </p:sp>
      <p:sp>
        <p:nvSpPr>
          <p:cNvPr id="12" name="Shape 10"/>
          <p:cNvSpPr/>
          <p:nvPr/>
        </p:nvSpPr>
        <p:spPr>
          <a:xfrm>
            <a:off x="6974860" y="2186226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325F7B"/>
          </a:solidFill>
          <a:ln/>
        </p:spPr>
      </p:sp>
      <p:sp>
        <p:nvSpPr>
          <p:cNvPr id="13" name="Text 11"/>
          <p:cNvSpPr/>
          <p:nvPr/>
        </p:nvSpPr>
        <p:spPr>
          <a:xfrm>
            <a:off x="7178933" y="2356366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2</a:t>
            </a:r>
            <a:endParaRPr lang="en-US" sz="2100" dirty="0"/>
          </a:p>
        </p:txBody>
      </p:sp>
      <p:sp>
        <p:nvSpPr>
          <p:cNvPr id="14" name="Text 12"/>
          <p:cNvSpPr/>
          <p:nvPr/>
        </p:nvSpPr>
        <p:spPr>
          <a:xfrm>
            <a:off x="5474256" y="3093363"/>
            <a:ext cx="311122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Secure Backup System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5474256" y="3583781"/>
            <a:ext cx="36817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Encrypted backups (AES-256), timestamped versioning, and safe restore.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9640133" y="2526387"/>
            <a:ext cx="4196358" cy="2403396"/>
          </a:xfrm>
          <a:prstGeom prst="roundRect">
            <a:avLst>
              <a:gd name="adj" fmla="val 6087"/>
            </a:avLst>
          </a:prstGeom>
          <a:solidFill>
            <a:srgbClr val="FFFCF5"/>
          </a:solidFill>
          <a:ln/>
        </p:spPr>
      </p:sp>
      <p:sp>
        <p:nvSpPr>
          <p:cNvPr id="17" name="Shape 15"/>
          <p:cNvSpPr/>
          <p:nvPr/>
        </p:nvSpPr>
        <p:spPr>
          <a:xfrm>
            <a:off x="9640133" y="2495907"/>
            <a:ext cx="4196358" cy="121920"/>
          </a:xfrm>
          <a:prstGeom prst="roundRect">
            <a:avLst>
              <a:gd name="adj" fmla="val 27907"/>
            </a:avLst>
          </a:prstGeom>
          <a:solidFill>
            <a:srgbClr val="325F7B"/>
          </a:solidFill>
          <a:ln/>
        </p:spPr>
      </p:sp>
      <p:sp>
        <p:nvSpPr>
          <p:cNvPr id="18" name="Shape 16"/>
          <p:cNvSpPr/>
          <p:nvPr/>
        </p:nvSpPr>
        <p:spPr>
          <a:xfrm>
            <a:off x="11398032" y="2186226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325F7B"/>
          </a:solidFill>
          <a:ln/>
        </p:spPr>
      </p:sp>
      <p:sp>
        <p:nvSpPr>
          <p:cNvPr id="19" name="Text 17"/>
          <p:cNvSpPr/>
          <p:nvPr/>
        </p:nvSpPr>
        <p:spPr>
          <a:xfrm>
            <a:off x="11602105" y="2356366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3</a:t>
            </a:r>
            <a:endParaRPr lang="en-US" sz="2100" dirty="0"/>
          </a:p>
        </p:txBody>
      </p:sp>
      <p:sp>
        <p:nvSpPr>
          <p:cNvPr id="20" name="Text 18"/>
          <p:cNvSpPr/>
          <p:nvPr/>
        </p:nvSpPr>
        <p:spPr>
          <a:xfrm>
            <a:off x="9897427" y="30933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Automated Backups</a:t>
            </a:r>
            <a:endParaRPr lang="en-US" sz="2200" dirty="0"/>
          </a:p>
        </p:txBody>
      </p:sp>
      <p:sp>
        <p:nvSpPr>
          <p:cNvPr id="21" name="Text 19"/>
          <p:cNvSpPr/>
          <p:nvPr/>
        </p:nvSpPr>
        <p:spPr>
          <a:xfrm>
            <a:off x="9897427" y="3583781"/>
            <a:ext cx="36817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Cron-based long-term, real-time short-term, and automatic cleanup.</a:t>
            </a:r>
            <a:endParaRPr lang="en-US" sz="1750" dirty="0"/>
          </a:p>
        </p:txBody>
      </p:sp>
      <p:sp>
        <p:nvSpPr>
          <p:cNvPr id="22" name="Shape 20"/>
          <p:cNvSpPr/>
          <p:nvPr/>
        </p:nvSpPr>
        <p:spPr>
          <a:xfrm>
            <a:off x="793790" y="5496758"/>
            <a:ext cx="6407944" cy="2040493"/>
          </a:xfrm>
          <a:prstGeom prst="roundRect">
            <a:avLst>
              <a:gd name="adj" fmla="val 7170"/>
            </a:avLst>
          </a:prstGeom>
          <a:solidFill>
            <a:srgbClr val="FFFCF5"/>
          </a:solidFill>
          <a:ln/>
        </p:spPr>
      </p:sp>
      <p:sp>
        <p:nvSpPr>
          <p:cNvPr id="23" name="Shape 21"/>
          <p:cNvSpPr/>
          <p:nvPr/>
        </p:nvSpPr>
        <p:spPr>
          <a:xfrm>
            <a:off x="793790" y="5466278"/>
            <a:ext cx="6407944" cy="121920"/>
          </a:xfrm>
          <a:prstGeom prst="roundRect">
            <a:avLst>
              <a:gd name="adj" fmla="val 27907"/>
            </a:avLst>
          </a:prstGeom>
          <a:solidFill>
            <a:srgbClr val="325F7B"/>
          </a:solidFill>
          <a:ln/>
        </p:spPr>
      </p:sp>
      <p:sp>
        <p:nvSpPr>
          <p:cNvPr id="24" name="Shape 22"/>
          <p:cNvSpPr/>
          <p:nvPr/>
        </p:nvSpPr>
        <p:spPr>
          <a:xfrm>
            <a:off x="3657540" y="5156597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325F7B"/>
          </a:solidFill>
          <a:ln/>
        </p:spPr>
      </p:sp>
      <p:sp>
        <p:nvSpPr>
          <p:cNvPr id="25" name="Text 23"/>
          <p:cNvSpPr/>
          <p:nvPr/>
        </p:nvSpPr>
        <p:spPr>
          <a:xfrm>
            <a:off x="3861614" y="5326737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4</a:t>
            </a:r>
            <a:endParaRPr lang="en-US" sz="2100" dirty="0"/>
          </a:p>
        </p:txBody>
      </p:sp>
      <p:sp>
        <p:nvSpPr>
          <p:cNvPr id="26" name="Text 24"/>
          <p:cNvSpPr/>
          <p:nvPr/>
        </p:nvSpPr>
        <p:spPr>
          <a:xfrm>
            <a:off x="1051084" y="606373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Access Control</a:t>
            </a:r>
            <a:endParaRPr lang="en-US" sz="2200" dirty="0"/>
          </a:p>
        </p:txBody>
      </p:sp>
      <p:sp>
        <p:nvSpPr>
          <p:cNvPr id="27" name="Text 25"/>
          <p:cNvSpPr/>
          <p:nvPr/>
        </p:nvSpPr>
        <p:spPr>
          <a:xfrm>
            <a:off x="1051084" y="6554153"/>
            <a:ext cx="589335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Change ownership, set custom permissions (chmod), and view metadata.</a:t>
            </a:r>
            <a:endParaRPr lang="en-US" sz="1750" dirty="0"/>
          </a:p>
        </p:txBody>
      </p:sp>
      <p:sp>
        <p:nvSpPr>
          <p:cNvPr id="28" name="Shape 26"/>
          <p:cNvSpPr/>
          <p:nvPr/>
        </p:nvSpPr>
        <p:spPr>
          <a:xfrm>
            <a:off x="7428548" y="5496758"/>
            <a:ext cx="6407944" cy="2040493"/>
          </a:xfrm>
          <a:prstGeom prst="roundRect">
            <a:avLst>
              <a:gd name="adj" fmla="val 7170"/>
            </a:avLst>
          </a:prstGeom>
          <a:solidFill>
            <a:srgbClr val="FFFCF5"/>
          </a:solidFill>
          <a:ln/>
        </p:spPr>
      </p:sp>
      <p:sp>
        <p:nvSpPr>
          <p:cNvPr id="29" name="Shape 27"/>
          <p:cNvSpPr/>
          <p:nvPr/>
        </p:nvSpPr>
        <p:spPr>
          <a:xfrm>
            <a:off x="7428548" y="5466278"/>
            <a:ext cx="6407944" cy="121920"/>
          </a:xfrm>
          <a:prstGeom prst="roundRect">
            <a:avLst>
              <a:gd name="adj" fmla="val 27907"/>
            </a:avLst>
          </a:prstGeom>
          <a:solidFill>
            <a:srgbClr val="325F7B"/>
          </a:solidFill>
          <a:ln/>
        </p:spPr>
      </p:sp>
      <p:sp>
        <p:nvSpPr>
          <p:cNvPr id="30" name="Shape 28"/>
          <p:cNvSpPr/>
          <p:nvPr/>
        </p:nvSpPr>
        <p:spPr>
          <a:xfrm>
            <a:off x="10292298" y="5156597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325F7B"/>
          </a:solidFill>
          <a:ln/>
        </p:spPr>
      </p:sp>
      <p:sp>
        <p:nvSpPr>
          <p:cNvPr id="31" name="Text 29"/>
          <p:cNvSpPr/>
          <p:nvPr/>
        </p:nvSpPr>
        <p:spPr>
          <a:xfrm>
            <a:off x="10496371" y="5326737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5</a:t>
            </a:r>
            <a:endParaRPr lang="en-US" sz="2100" dirty="0"/>
          </a:p>
        </p:txBody>
      </p:sp>
      <p:sp>
        <p:nvSpPr>
          <p:cNvPr id="32" name="Text 30"/>
          <p:cNvSpPr/>
          <p:nvPr/>
        </p:nvSpPr>
        <p:spPr>
          <a:xfrm>
            <a:off x="7685842" y="6063734"/>
            <a:ext cx="299954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Logging &amp; Monitoring</a:t>
            </a:r>
            <a:endParaRPr lang="en-US" sz="2200" dirty="0"/>
          </a:p>
        </p:txBody>
      </p:sp>
      <p:sp>
        <p:nvSpPr>
          <p:cNvPr id="33" name="Text 31"/>
          <p:cNvSpPr/>
          <p:nvPr/>
        </p:nvSpPr>
        <p:spPr>
          <a:xfrm>
            <a:off x="7685842" y="6554153"/>
            <a:ext cx="589335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Colored console output, centralized logs, and health reports.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70084"/>
            <a:ext cx="383012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Chapter 3: Structure &amp; Setup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793790" y="1115139"/>
            <a:ext cx="663309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VirtuFS Directory Layout</a:t>
            </a:r>
            <a:endParaRPr lang="en-US" sz="4450" dirty="0"/>
          </a:p>
        </p:txBody>
      </p:sp>
      <p:sp>
        <p:nvSpPr>
          <p:cNvPr id="4" name="Text 2"/>
          <p:cNvSpPr/>
          <p:nvPr/>
        </p:nvSpPr>
        <p:spPr>
          <a:xfrm>
            <a:off x="793790" y="2368153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Upon first execution, VirtuFS establishes a clear directory structure:</a:t>
            </a:r>
            <a:endParaRPr lang="en-US" sz="1750" dirty="0"/>
          </a:p>
        </p:txBody>
      </p:sp>
      <p:sp>
        <p:nvSpPr>
          <p:cNvPr id="5" name="Shape 3"/>
          <p:cNvSpPr/>
          <p:nvPr/>
        </p:nvSpPr>
        <p:spPr>
          <a:xfrm>
            <a:off x="793790" y="2986207"/>
            <a:ext cx="7604284" cy="3969067"/>
          </a:xfrm>
          <a:prstGeom prst="roundRect">
            <a:avLst>
              <a:gd name="adj" fmla="val 857"/>
            </a:avLst>
          </a:prstGeom>
          <a:solidFill>
            <a:srgbClr val="F2EFE8"/>
          </a:solidFill>
          <a:ln/>
        </p:spPr>
      </p:sp>
      <p:sp>
        <p:nvSpPr>
          <p:cNvPr id="6" name="Shape 4"/>
          <p:cNvSpPr/>
          <p:nvPr/>
        </p:nvSpPr>
        <p:spPr>
          <a:xfrm>
            <a:off x="782479" y="2986207"/>
            <a:ext cx="7626906" cy="3969067"/>
          </a:xfrm>
          <a:prstGeom prst="roundRect">
            <a:avLst>
              <a:gd name="adj" fmla="val 857"/>
            </a:avLst>
          </a:prstGeom>
          <a:solidFill>
            <a:srgbClr val="F2EFE8"/>
          </a:solidFill>
          <a:ln/>
        </p:spPr>
      </p:sp>
      <p:sp>
        <p:nvSpPr>
          <p:cNvPr id="7" name="Text 5"/>
          <p:cNvSpPr/>
          <p:nvPr/>
        </p:nvSpPr>
        <p:spPr>
          <a:xfrm>
            <a:off x="1009293" y="3156228"/>
            <a:ext cx="7173278" cy="3629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highlight>
                  <a:srgbClr val="F2EFE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~/VirtuFS/
├── data/
│   └── drives/   # Virtual drives
├── mounts/       # Mounted drives (symlinks)
├── backups/
│   ├── encrypted/ # Encrypted backups (.enc)
│   └── plain/     # Temporary decrypted archives
├── logs/
│   └── virtuFS.log # System logs
</a:t>
            </a:r>
            <a:endParaRPr lang="en-US" sz="1750" dirty="0"/>
          </a:p>
        </p:txBody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9096" y="2419231"/>
            <a:ext cx="4885015" cy="488501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1"/>
          <p:cNvSpPr/>
          <p:nvPr/>
        </p:nvSpPr>
        <p:spPr>
          <a:xfrm>
            <a:off x="533638" y="718423"/>
            <a:ext cx="6372701" cy="476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50"/>
              </a:lnSpc>
              <a:buNone/>
            </a:pPr>
            <a:r>
              <a:rPr lang="en-US" sz="300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Installation Requirements &amp; Steps</a:t>
            </a:r>
            <a:endParaRPr lang="en-US" sz="3000" dirty="0"/>
          </a:p>
        </p:txBody>
      </p:sp>
      <p:sp>
        <p:nvSpPr>
          <p:cNvPr id="4" name="Text 2"/>
          <p:cNvSpPr/>
          <p:nvPr/>
        </p:nvSpPr>
        <p:spPr>
          <a:xfrm>
            <a:off x="533638" y="1576030"/>
            <a:ext cx="2287191" cy="2858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Requirements</a:t>
            </a:r>
            <a:endParaRPr lang="en-US" sz="1800" dirty="0"/>
          </a:p>
        </p:txBody>
      </p:sp>
      <p:sp>
        <p:nvSpPr>
          <p:cNvPr id="5" name="Text 3"/>
          <p:cNvSpPr/>
          <p:nvPr/>
        </p:nvSpPr>
        <p:spPr>
          <a:xfrm>
            <a:off x="533638" y="2014299"/>
            <a:ext cx="6595586" cy="2439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sz="12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Linux system</a:t>
            </a:r>
            <a:endParaRPr lang="en-US" sz="1200" dirty="0"/>
          </a:p>
        </p:txBody>
      </p:sp>
      <p:sp>
        <p:nvSpPr>
          <p:cNvPr id="6" name="Text 4"/>
          <p:cNvSpPr/>
          <p:nvPr/>
        </p:nvSpPr>
        <p:spPr>
          <a:xfrm>
            <a:off x="533638" y="2311598"/>
            <a:ext cx="6595586" cy="2439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sz="12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Bash shell</a:t>
            </a:r>
            <a:endParaRPr lang="en-US" sz="1200" dirty="0"/>
          </a:p>
        </p:txBody>
      </p:sp>
      <p:sp>
        <p:nvSpPr>
          <p:cNvPr id="7" name="Text 5"/>
          <p:cNvSpPr/>
          <p:nvPr/>
        </p:nvSpPr>
        <p:spPr>
          <a:xfrm>
            <a:off x="533638" y="2608898"/>
            <a:ext cx="6595586" cy="2439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sz="12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tar, openssl, cron</a:t>
            </a:r>
            <a:endParaRPr lang="en-US" sz="1200" dirty="0"/>
          </a:p>
        </p:txBody>
      </p:sp>
      <p:sp>
        <p:nvSpPr>
          <p:cNvPr id="8" name="Text 6"/>
          <p:cNvSpPr/>
          <p:nvPr/>
        </p:nvSpPr>
        <p:spPr>
          <a:xfrm>
            <a:off x="533638" y="2906197"/>
            <a:ext cx="6595586" cy="2439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sz="12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sudo (for ownership changes)</a:t>
            </a:r>
            <a:endParaRPr lang="en-US" sz="1200" dirty="0"/>
          </a:p>
        </p:txBody>
      </p:sp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638" y="3321606"/>
            <a:ext cx="6595586" cy="4512707"/>
          </a:xfrm>
          <a:prstGeom prst="rect">
            <a:avLst/>
          </a:prstGeom>
        </p:spPr>
      </p:pic>
      <p:sp>
        <p:nvSpPr>
          <p:cNvPr id="10" name="Text 7"/>
          <p:cNvSpPr/>
          <p:nvPr/>
        </p:nvSpPr>
        <p:spPr>
          <a:xfrm>
            <a:off x="7508796" y="1576030"/>
            <a:ext cx="2287191" cy="2858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Setup Steps</a:t>
            </a:r>
            <a:endParaRPr lang="en-US" sz="1800" dirty="0"/>
          </a:p>
        </p:txBody>
      </p:sp>
      <p:sp>
        <p:nvSpPr>
          <p:cNvPr id="11" name="Text 8"/>
          <p:cNvSpPr/>
          <p:nvPr/>
        </p:nvSpPr>
        <p:spPr>
          <a:xfrm>
            <a:off x="7508796" y="2014299"/>
            <a:ext cx="6595586" cy="2439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Clone the repository, make the script executable, and verify:</a:t>
            </a:r>
            <a:endParaRPr lang="en-US" sz="1200" dirty="0"/>
          </a:p>
        </p:txBody>
      </p:sp>
      <p:sp>
        <p:nvSpPr>
          <p:cNvPr id="12" name="Shape 9"/>
          <p:cNvSpPr/>
          <p:nvPr/>
        </p:nvSpPr>
        <p:spPr>
          <a:xfrm>
            <a:off x="7508796" y="2429708"/>
            <a:ext cx="6595586" cy="1448395"/>
          </a:xfrm>
          <a:prstGeom prst="roundRect">
            <a:avLst>
              <a:gd name="adj" fmla="val 1579"/>
            </a:avLst>
          </a:prstGeom>
          <a:solidFill>
            <a:srgbClr val="F2EFE8"/>
          </a:solidFill>
          <a:ln/>
        </p:spPr>
      </p:sp>
      <p:sp>
        <p:nvSpPr>
          <p:cNvPr id="13" name="Shape 10"/>
          <p:cNvSpPr/>
          <p:nvPr/>
        </p:nvSpPr>
        <p:spPr>
          <a:xfrm>
            <a:off x="7501176" y="2429708"/>
            <a:ext cx="6610826" cy="1448395"/>
          </a:xfrm>
          <a:prstGeom prst="roundRect">
            <a:avLst>
              <a:gd name="adj" fmla="val 1579"/>
            </a:avLst>
          </a:prstGeom>
          <a:solidFill>
            <a:srgbClr val="F2EFE8"/>
          </a:solidFill>
          <a:ln/>
        </p:spPr>
      </p:sp>
      <p:sp>
        <p:nvSpPr>
          <p:cNvPr id="14" name="Text 11"/>
          <p:cNvSpPr/>
          <p:nvPr/>
        </p:nvSpPr>
        <p:spPr>
          <a:xfrm>
            <a:off x="7653576" y="2544008"/>
            <a:ext cx="6306026" cy="12197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2B4150"/>
                </a:solidFill>
                <a:highlight>
                  <a:srgbClr val="F2EFE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git clone &lt;repository-url&gt;
cd VirtuFS
chmod +x virtuFS.sh
./virtuFS.sh --help
</a:t>
            </a:r>
            <a:endParaRPr lang="en-US" sz="1200" dirty="0"/>
          </a:p>
        </p:txBody>
      </p:sp>
      <p:pic>
        <p:nvPicPr>
          <p:cNvPr id="1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8796" y="4049554"/>
            <a:ext cx="6595586" cy="451270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18899" y="968573"/>
            <a:ext cx="7706201" cy="12837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0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Encryption Password Management</a:t>
            </a:r>
            <a:endParaRPr lang="en-US" sz="4000" dirty="0"/>
          </a:p>
        </p:txBody>
      </p:sp>
      <p:sp>
        <p:nvSpPr>
          <p:cNvPr id="5" name="Text 2"/>
          <p:cNvSpPr/>
          <p:nvPr/>
        </p:nvSpPr>
        <p:spPr>
          <a:xfrm>
            <a:off x="718899" y="2560320"/>
            <a:ext cx="7706201" cy="328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VirtuFS uses a predefined encryption password. For production, enhance security:</a:t>
            </a:r>
            <a:endParaRPr lang="en-US" sz="1600" dirty="0"/>
          </a:p>
        </p:txBody>
      </p:sp>
      <p:sp>
        <p:nvSpPr>
          <p:cNvPr id="6" name="Shape 3"/>
          <p:cNvSpPr/>
          <p:nvPr/>
        </p:nvSpPr>
        <p:spPr>
          <a:xfrm>
            <a:off x="718899" y="3119914"/>
            <a:ext cx="3750350" cy="2333744"/>
          </a:xfrm>
          <a:prstGeom prst="roundRect">
            <a:avLst>
              <a:gd name="adj" fmla="val 1320"/>
            </a:avLst>
          </a:prstGeom>
          <a:solidFill>
            <a:srgbClr val="F3EEE3"/>
          </a:solidFill>
          <a:ln/>
        </p:spPr>
      </p:sp>
      <p:sp>
        <p:nvSpPr>
          <p:cNvPr id="7" name="Shape 4"/>
          <p:cNvSpPr/>
          <p:nvPr/>
        </p:nvSpPr>
        <p:spPr>
          <a:xfrm>
            <a:off x="924282" y="3325297"/>
            <a:ext cx="616148" cy="616148"/>
          </a:xfrm>
          <a:prstGeom prst="roundRect">
            <a:avLst>
              <a:gd name="adj" fmla="val 14839106"/>
            </a:avLst>
          </a:prstGeom>
          <a:solidFill>
            <a:srgbClr val="325F7B"/>
          </a:solidFill>
          <a:ln/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93708" y="3494723"/>
            <a:ext cx="277297" cy="277297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924282" y="4146828"/>
            <a:ext cx="2811185" cy="320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Environment Variables</a:t>
            </a:r>
            <a:endParaRPr lang="en-US" sz="2000" dirty="0"/>
          </a:p>
        </p:txBody>
      </p:sp>
      <p:sp>
        <p:nvSpPr>
          <p:cNvPr id="10" name="Text 6"/>
          <p:cNvSpPr/>
          <p:nvPr/>
        </p:nvSpPr>
        <p:spPr>
          <a:xfrm>
            <a:off x="924282" y="4591050"/>
            <a:ext cx="3339584" cy="6572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Store passwords securely outside the script.</a:t>
            </a:r>
            <a:endParaRPr lang="en-US" sz="1600" dirty="0"/>
          </a:p>
        </p:txBody>
      </p:sp>
      <p:sp>
        <p:nvSpPr>
          <p:cNvPr id="11" name="Shape 7"/>
          <p:cNvSpPr/>
          <p:nvPr/>
        </p:nvSpPr>
        <p:spPr>
          <a:xfrm>
            <a:off x="4674632" y="3119914"/>
            <a:ext cx="3750469" cy="2333744"/>
          </a:xfrm>
          <a:prstGeom prst="roundRect">
            <a:avLst>
              <a:gd name="adj" fmla="val 1320"/>
            </a:avLst>
          </a:prstGeom>
          <a:solidFill>
            <a:srgbClr val="F3EEE3"/>
          </a:solidFill>
          <a:ln/>
        </p:spPr>
      </p:sp>
      <p:sp>
        <p:nvSpPr>
          <p:cNvPr id="12" name="Shape 8"/>
          <p:cNvSpPr/>
          <p:nvPr/>
        </p:nvSpPr>
        <p:spPr>
          <a:xfrm>
            <a:off x="4880015" y="3325297"/>
            <a:ext cx="616148" cy="616148"/>
          </a:xfrm>
          <a:prstGeom prst="roundRect">
            <a:avLst>
              <a:gd name="adj" fmla="val 14839106"/>
            </a:avLst>
          </a:prstGeom>
          <a:solidFill>
            <a:srgbClr val="325F7B"/>
          </a:solidFill>
          <a:ln/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49441" y="3494723"/>
            <a:ext cx="277297" cy="277297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4880015" y="4146828"/>
            <a:ext cx="2567583" cy="320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Secure Prompt</a:t>
            </a:r>
            <a:endParaRPr lang="en-US" sz="2000" dirty="0"/>
          </a:p>
        </p:txBody>
      </p:sp>
      <p:sp>
        <p:nvSpPr>
          <p:cNvPr id="15" name="Text 10"/>
          <p:cNvSpPr/>
          <p:nvPr/>
        </p:nvSpPr>
        <p:spPr>
          <a:xfrm>
            <a:off x="4880015" y="4591050"/>
            <a:ext cx="3339703" cy="328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Implement interactive password entry.</a:t>
            </a:r>
            <a:endParaRPr lang="en-US" sz="1600" dirty="0"/>
          </a:p>
        </p:txBody>
      </p:sp>
      <p:sp>
        <p:nvSpPr>
          <p:cNvPr id="16" name="Shape 11"/>
          <p:cNvSpPr/>
          <p:nvPr/>
        </p:nvSpPr>
        <p:spPr>
          <a:xfrm>
            <a:off x="718899" y="5659041"/>
            <a:ext cx="7706201" cy="2005132"/>
          </a:xfrm>
          <a:prstGeom prst="roundRect">
            <a:avLst>
              <a:gd name="adj" fmla="val 1537"/>
            </a:avLst>
          </a:prstGeom>
          <a:solidFill>
            <a:srgbClr val="F3EEE3"/>
          </a:solidFill>
          <a:ln/>
        </p:spPr>
      </p:sp>
      <p:sp>
        <p:nvSpPr>
          <p:cNvPr id="17" name="Shape 12"/>
          <p:cNvSpPr/>
          <p:nvPr/>
        </p:nvSpPr>
        <p:spPr>
          <a:xfrm>
            <a:off x="924282" y="5864423"/>
            <a:ext cx="616148" cy="616148"/>
          </a:xfrm>
          <a:prstGeom prst="roundRect">
            <a:avLst>
              <a:gd name="adj" fmla="val 14839106"/>
            </a:avLst>
          </a:prstGeom>
          <a:solidFill>
            <a:srgbClr val="325F7B"/>
          </a:solidFill>
          <a:ln/>
        </p:spPr>
      </p:sp>
      <p:pic>
        <p:nvPicPr>
          <p:cNvPr id="18" name="Image 3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93708" y="6033849"/>
            <a:ext cx="277297" cy="277297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924282" y="6685955"/>
            <a:ext cx="2567583" cy="320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Secrets Manager</a:t>
            </a:r>
            <a:endParaRPr lang="en-US" sz="2000" dirty="0"/>
          </a:p>
        </p:txBody>
      </p:sp>
      <p:sp>
        <p:nvSpPr>
          <p:cNvPr id="20" name="Text 14"/>
          <p:cNvSpPr/>
          <p:nvPr/>
        </p:nvSpPr>
        <p:spPr>
          <a:xfrm>
            <a:off x="924282" y="7130177"/>
            <a:ext cx="7295436" cy="328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Integrate with tools like Hashicorp Vault.</a:t>
            </a:r>
            <a:endParaRPr lang="en-US" sz="1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1"/>
          <p:cNvSpPr/>
          <p:nvPr/>
        </p:nvSpPr>
        <p:spPr>
          <a:xfrm>
            <a:off x="533638" y="718423"/>
            <a:ext cx="7627382" cy="476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50"/>
              </a:lnSpc>
              <a:buNone/>
            </a:pPr>
            <a:r>
              <a:rPr lang="en-US" sz="300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Drive Management &amp; Backup Operations</a:t>
            </a:r>
            <a:endParaRPr lang="en-US" sz="3000" dirty="0"/>
          </a:p>
        </p:txBody>
      </p:sp>
      <p:sp>
        <p:nvSpPr>
          <p:cNvPr id="4" name="Text 2"/>
          <p:cNvSpPr/>
          <p:nvPr/>
        </p:nvSpPr>
        <p:spPr>
          <a:xfrm>
            <a:off x="533638" y="1576030"/>
            <a:ext cx="2287191" cy="2858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Drive Management</a:t>
            </a:r>
            <a:endParaRPr lang="en-US" sz="1800" dirty="0"/>
          </a:p>
        </p:txBody>
      </p:sp>
      <p:sp>
        <p:nvSpPr>
          <p:cNvPr id="5" name="Text 3"/>
          <p:cNvSpPr/>
          <p:nvPr/>
        </p:nvSpPr>
        <p:spPr>
          <a:xfrm>
            <a:off x="533638" y="2014299"/>
            <a:ext cx="6595586" cy="2439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Basic commands for virtual drive control:</a:t>
            </a:r>
            <a:endParaRPr lang="en-US" sz="1200" dirty="0"/>
          </a:p>
        </p:txBody>
      </p:sp>
      <p:sp>
        <p:nvSpPr>
          <p:cNvPr id="6" name="Shape 4"/>
          <p:cNvSpPr/>
          <p:nvPr/>
        </p:nvSpPr>
        <p:spPr>
          <a:xfrm>
            <a:off x="533638" y="2429708"/>
            <a:ext cx="6595586" cy="1448395"/>
          </a:xfrm>
          <a:prstGeom prst="roundRect">
            <a:avLst>
              <a:gd name="adj" fmla="val 1579"/>
            </a:avLst>
          </a:prstGeom>
          <a:solidFill>
            <a:srgbClr val="F2EFE8"/>
          </a:solidFill>
          <a:ln/>
        </p:spPr>
      </p:sp>
      <p:sp>
        <p:nvSpPr>
          <p:cNvPr id="7" name="Shape 5"/>
          <p:cNvSpPr/>
          <p:nvPr/>
        </p:nvSpPr>
        <p:spPr>
          <a:xfrm>
            <a:off x="526018" y="2429708"/>
            <a:ext cx="6610826" cy="1448395"/>
          </a:xfrm>
          <a:prstGeom prst="roundRect">
            <a:avLst>
              <a:gd name="adj" fmla="val 1579"/>
            </a:avLst>
          </a:prstGeom>
          <a:solidFill>
            <a:srgbClr val="F2EFE8"/>
          </a:solidFill>
          <a:ln/>
        </p:spPr>
      </p:sp>
      <p:sp>
        <p:nvSpPr>
          <p:cNvPr id="8" name="Text 6"/>
          <p:cNvSpPr/>
          <p:nvPr/>
        </p:nvSpPr>
        <p:spPr>
          <a:xfrm>
            <a:off x="678418" y="2544008"/>
            <a:ext cx="6306026" cy="12197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2B4150"/>
                </a:solidFill>
                <a:highlight>
                  <a:srgbClr val="F2EFE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./virtuFS.sh drive create mydrive
./virtuFS.sh drive delete mydrive
./virtuFS.sh drive mount mydrive
./virtuFS.sh drive unmount mydrive
</a:t>
            </a:r>
            <a:endParaRPr lang="en-US" sz="1200" dirty="0"/>
          </a:p>
        </p:txBody>
      </p:sp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638" y="4049554"/>
            <a:ext cx="6595586" cy="4512707"/>
          </a:xfrm>
          <a:prstGeom prst="rect">
            <a:avLst/>
          </a:prstGeom>
        </p:spPr>
      </p:pic>
      <p:sp>
        <p:nvSpPr>
          <p:cNvPr id="10" name="Text 7"/>
          <p:cNvSpPr/>
          <p:nvPr/>
        </p:nvSpPr>
        <p:spPr>
          <a:xfrm>
            <a:off x="7508796" y="1576030"/>
            <a:ext cx="2287191" cy="2858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Backup Operations</a:t>
            </a:r>
            <a:endParaRPr lang="en-US" sz="1800" dirty="0"/>
          </a:p>
        </p:txBody>
      </p:sp>
      <p:sp>
        <p:nvSpPr>
          <p:cNvPr id="11" name="Text 8"/>
          <p:cNvSpPr/>
          <p:nvPr/>
        </p:nvSpPr>
        <p:spPr>
          <a:xfrm>
            <a:off x="7508796" y="2014299"/>
            <a:ext cx="6595586" cy="2439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Create and restore encrypted backups:</a:t>
            </a:r>
            <a:endParaRPr lang="en-US" sz="1200" dirty="0"/>
          </a:p>
        </p:txBody>
      </p:sp>
      <p:sp>
        <p:nvSpPr>
          <p:cNvPr id="12" name="Shape 9"/>
          <p:cNvSpPr/>
          <p:nvPr/>
        </p:nvSpPr>
        <p:spPr>
          <a:xfrm>
            <a:off x="7508796" y="2429708"/>
            <a:ext cx="6595586" cy="960477"/>
          </a:xfrm>
          <a:prstGeom prst="roundRect">
            <a:avLst>
              <a:gd name="adj" fmla="val 2381"/>
            </a:avLst>
          </a:prstGeom>
          <a:solidFill>
            <a:srgbClr val="F2EFE8"/>
          </a:solidFill>
          <a:ln/>
        </p:spPr>
      </p:sp>
      <p:sp>
        <p:nvSpPr>
          <p:cNvPr id="13" name="Shape 10"/>
          <p:cNvSpPr/>
          <p:nvPr/>
        </p:nvSpPr>
        <p:spPr>
          <a:xfrm>
            <a:off x="7501176" y="2429708"/>
            <a:ext cx="6610826" cy="960477"/>
          </a:xfrm>
          <a:prstGeom prst="roundRect">
            <a:avLst>
              <a:gd name="adj" fmla="val 2381"/>
            </a:avLst>
          </a:prstGeom>
          <a:solidFill>
            <a:srgbClr val="F2EFE8"/>
          </a:solidFill>
          <a:ln/>
        </p:spPr>
      </p:sp>
      <p:sp>
        <p:nvSpPr>
          <p:cNvPr id="14" name="Text 11"/>
          <p:cNvSpPr/>
          <p:nvPr/>
        </p:nvSpPr>
        <p:spPr>
          <a:xfrm>
            <a:off x="7653576" y="2544008"/>
            <a:ext cx="6306026" cy="7318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2B4150"/>
                </a:solidFill>
                <a:highlight>
                  <a:srgbClr val="F2EFE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./virtuFS.sh backup create mydrive
./virtuFS.sh backup restore mydrive /path/to/backup.enc
</a:t>
            </a:r>
            <a:endParaRPr lang="en-US" sz="1200" dirty="0"/>
          </a:p>
        </p:txBody>
      </p:sp>
      <p:pic>
        <p:nvPicPr>
          <p:cNvPr id="1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8796" y="3561636"/>
            <a:ext cx="6595586" cy="451270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blob:https://web.whatsapp.com/097bc665-3f55-40a6-80a8-af4a1f7f6818">
            <a:extLst>
              <a:ext uri="{FF2B5EF4-FFF2-40B4-BE49-F238E27FC236}">
                <a16:creationId xmlns:a16="http://schemas.microsoft.com/office/drawing/2014/main" id="{51838EDD-B5D0-43E4-B411-75EA4A5405E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166110" y="1405890"/>
            <a:ext cx="6858000" cy="5463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quz-P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94D15D-1DF4-4A81-93FC-99328E1388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611" y="742950"/>
            <a:ext cx="13487400" cy="7258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598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1"/>
          <p:cNvSpPr/>
          <p:nvPr/>
        </p:nvSpPr>
        <p:spPr>
          <a:xfrm>
            <a:off x="793790" y="1686639"/>
            <a:ext cx="832330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Automated Backup Strategies</a:t>
            </a:r>
            <a:endParaRPr lang="en-US" sz="44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735580"/>
            <a:ext cx="4347567" cy="907256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020604" y="386965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Cron-Based Backup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4360069"/>
            <a:ext cx="389393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Schedule backups at specific intervals (e.g., daily at 2 AM).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20604" y="5341025"/>
            <a:ext cx="3893939" cy="1065848"/>
          </a:xfrm>
          <a:prstGeom prst="roundRect">
            <a:avLst>
              <a:gd name="adj" fmla="val 3192"/>
            </a:avLst>
          </a:prstGeom>
          <a:solidFill>
            <a:srgbClr val="F2EFE8"/>
          </a:solidFill>
          <a:ln/>
        </p:spPr>
      </p:sp>
      <p:sp>
        <p:nvSpPr>
          <p:cNvPr id="8" name="Shape 5"/>
          <p:cNvSpPr/>
          <p:nvPr/>
        </p:nvSpPr>
        <p:spPr>
          <a:xfrm>
            <a:off x="1009293" y="5341025"/>
            <a:ext cx="3916561" cy="1065848"/>
          </a:xfrm>
          <a:prstGeom prst="roundRect">
            <a:avLst>
              <a:gd name="adj" fmla="val 3192"/>
            </a:avLst>
          </a:prstGeom>
          <a:solidFill>
            <a:srgbClr val="F2EFE8"/>
          </a:solidFill>
          <a:ln/>
        </p:spPr>
      </p:sp>
      <p:sp>
        <p:nvSpPr>
          <p:cNvPr id="9" name="Text 6"/>
          <p:cNvSpPr/>
          <p:nvPr/>
        </p:nvSpPr>
        <p:spPr>
          <a:xfrm>
            <a:off x="1236107" y="5511046"/>
            <a:ext cx="346293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highlight>
                  <a:srgbClr val="F2EFE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./virtuFS.sh auto-backup setup mydrive "0 2 * * *"</a:t>
            </a:r>
            <a:endParaRPr lang="en-US" sz="1750" dirty="0"/>
          </a:p>
        </p:txBody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1357" y="2735580"/>
            <a:ext cx="4347567" cy="907256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5368171" y="3869650"/>
            <a:ext cx="290179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Cleanup Old Backups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5368171" y="4360069"/>
            <a:ext cx="389393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Automatically delete backups older than a specified duration.</a:t>
            </a:r>
            <a:endParaRPr lang="en-US" sz="1750" dirty="0"/>
          </a:p>
        </p:txBody>
      </p:sp>
      <p:sp>
        <p:nvSpPr>
          <p:cNvPr id="13" name="Shape 9"/>
          <p:cNvSpPr/>
          <p:nvPr/>
        </p:nvSpPr>
        <p:spPr>
          <a:xfrm>
            <a:off x="5368171" y="5341025"/>
            <a:ext cx="3893939" cy="1065848"/>
          </a:xfrm>
          <a:prstGeom prst="roundRect">
            <a:avLst>
              <a:gd name="adj" fmla="val 3192"/>
            </a:avLst>
          </a:prstGeom>
          <a:solidFill>
            <a:srgbClr val="F2EFE8"/>
          </a:solidFill>
          <a:ln/>
        </p:spPr>
      </p:sp>
      <p:sp>
        <p:nvSpPr>
          <p:cNvPr id="14" name="Shape 10"/>
          <p:cNvSpPr/>
          <p:nvPr/>
        </p:nvSpPr>
        <p:spPr>
          <a:xfrm>
            <a:off x="5356860" y="5341025"/>
            <a:ext cx="3916561" cy="1065848"/>
          </a:xfrm>
          <a:prstGeom prst="roundRect">
            <a:avLst>
              <a:gd name="adj" fmla="val 3192"/>
            </a:avLst>
          </a:prstGeom>
          <a:solidFill>
            <a:srgbClr val="F2EFE8"/>
          </a:solidFill>
          <a:ln/>
        </p:spPr>
      </p:sp>
      <p:sp>
        <p:nvSpPr>
          <p:cNvPr id="15" name="Text 11"/>
          <p:cNvSpPr/>
          <p:nvPr/>
        </p:nvSpPr>
        <p:spPr>
          <a:xfrm>
            <a:off x="5583674" y="5511046"/>
            <a:ext cx="346293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highlight>
                  <a:srgbClr val="F2EFE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./virtuFS.sh auto-backup cleanup 86400</a:t>
            </a:r>
            <a:endParaRPr lang="en-US" sz="1750" dirty="0"/>
          </a:p>
        </p:txBody>
      </p:sp>
      <p:pic>
        <p:nvPicPr>
          <p:cNvPr id="1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88924" y="2735580"/>
            <a:ext cx="4347567" cy="907256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9715738" y="3869650"/>
            <a:ext cx="389393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Short-Term Continuous Backup</a:t>
            </a:r>
            <a:endParaRPr lang="en-US" sz="2200" dirty="0"/>
          </a:p>
        </p:txBody>
      </p:sp>
      <p:sp>
        <p:nvSpPr>
          <p:cNvPr id="18" name="Text 13"/>
          <p:cNvSpPr/>
          <p:nvPr/>
        </p:nvSpPr>
        <p:spPr>
          <a:xfrm>
            <a:off x="9715738" y="4714399"/>
            <a:ext cx="389393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Real-time backups with retention policies (e.g., every 60s, retain 10m).</a:t>
            </a:r>
            <a:endParaRPr lang="en-US" sz="1750" dirty="0"/>
          </a:p>
        </p:txBody>
      </p:sp>
      <p:sp>
        <p:nvSpPr>
          <p:cNvPr id="19" name="Shape 14"/>
          <p:cNvSpPr/>
          <p:nvPr/>
        </p:nvSpPr>
        <p:spPr>
          <a:xfrm>
            <a:off x="9715738" y="5695355"/>
            <a:ext cx="3893939" cy="1065848"/>
          </a:xfrm>
          <a:prstGeom prst="roundRect">
            <a:avLst>
              <a:gd name="adj" fmla="val 3192"/>
            </a:avLst>
          </a:prstGeom>
          <a:solidFill>
            <a:srgbClr val="F2EFE8"/>
          </a:solidFill>
          <a:ln/>
        </p:spPr>
      </p:sp>
      <p:sp>
        <p:nvSpPr>
          <p:cNvPr id="20" name="Shape 15"/>
          <p:cNvSpPr/>
          <p:nvPr/>
        </p:nvSpPr>
        <p:spPr>
          <a:xfrm>
            <a:off x="9704427" y="5695355"/>
            <a:ext cx="3916561" cy="1065848"/>
          </a:xfrm>
          <a:prstGeom prst="roundRect">
            <a:avLst>
              <a:gd name="adj" fmla="val 3192"/>
            </a:avLst>
          </a:prstGeom>
          <a:solidFill>
            <a:srgbClr val="F2EFE8"/>
          </a:solidFill>
          <a:ln/>
        </p:spPr>
      </p:sp>
      <p:sp>
        <p:nvSpPr>
          <p:cNvPr id="21" name="Text 16"/>
          <p:cNvSpPr/>
          <p:nvPr/>
        </p:nvSpPr>
        <p:spPr>
          <a:xfrm>
            <a:off x="9931241" y="5865376"/>
            <a:ext cx="346293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highlight>
                  <a:srgbClr val="F2EFE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./virtuFS.sh auto-backup short-term mydrive 60 600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630</Words>
  <Application>Microsoft Office PowerPoint</Application>
  <PresentationFormat>Custom</PresentationFormat>
  <Paragraphs>90</Paragraphs>
  <Slides>12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MuseoModerno Medium</vt:lpstr>
      <vt:lpstr>Arial</vt:lpstr>
      <vt:lpstr>Calibri</vt:lpstr>
      <vt:lpstr>Consolas</vt:lpstr>
      <vt:lpstr>Source Sans 3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lastModifiedBy>moaz nasir</cp:lastModifiedBy>
  <cp:revision>3</cp:revision>
  <dcterms:created xsi:type="dcterms:W3CDTF">2025-12-31T15:39:52Z</dcterms:created>
  <dcterms:modified xsi:type="dcterms:W3CDTF">2025-12-31T16:07:16Z</dcterms:modified>
</cp:coreProperties>
</file>